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72" r:id="rId9"/>
    <p:sldId id="274" r:id="rId10"/>
    <p:sldId id="275" r:id="rId11"/>
    <p:sldId id="267" r:id="rId12"/>
    <p:sldId id="266" r:id="rId13"/>
    <p:sldId id="268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E17"/>
    <a:srgbClr val="00C853"/>
    <a:srgbClr val="FFD600"/>
    <a:srgbClr val="FF0033"/>
    <a:srgbClr val="0F253B"/>
    <a:srgbClr val="11304F"/>
    <a:srgbClr val="8E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FD89C5-EF5B-564B-7E5E-B6D71BA067A3}" v="629" dt="2025-12-07T19:02:08.929"/>
    <p1510:client id="{36C94934-5391-3A92-933A-963B4E23405C}" v="67" dt="2025-12-07T09:40:57.404"/>
    <p1510:client id="{6360C8AE-A00F-452A-8F20-0C9375EDA32E}" v="846" dt="2025-12-07T19:02:19.947"/>
    <p1510:client id="{E487B831-E17A-A1D8-8016-6F4E5F959E13}" v="514" dt="2025-12-07T14:17:53.782"/>
    <p1510:client id="{ECCFDAC2-3FAA-DEB1-02E1-42A7326FFD84}" v="474" dt="2025-12-07T10:39:00.595"/>
    <p1510:client id="{F5006CA1-C7DB-30C8-DE78-0F25A09406DE}" v="657" dt="2025-12-07T17:21:26.8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Világos stílus 2 – 1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Közepesen sötét stílus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72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2-07T13:08:35.621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6482 3631 16383 0 0,'0'-4'0'0'0,"5"-3"0"0"0,6 1 0 0 0,1-3 0 0 0,4-1 0 0 0,3 2 0 0 0,4 2 0 0 0,-3-3 0 0 0,1 1 0 0 0,1 1 0 0 0,1 2 0 0 0,3 2 0 0 0,0 1 0 0 0,1 1 0 0 0,1 1 0 0 0,-5 5 0 0 0,-1 2 0 0 0,0-1 0 0 0,-3 4 0 0 0,-1 0 0 0 0,-3 3 0 0 0,1-1 0 0 0,-3 3 0 0 0,2-2 0 0 0,2-2 0 0 0,4-4 0 0 0,2-3 0 0 0,3-2 0 0 0,1-1 0 0 0,1-1 0 0 0,0 0 0 0 0,-4-6 0 0 0,-2-1 0 0 0,-4-4 0 0 0,-1 0 0 0 0,2 1 0 0 0,1 3 0 0 0,-1-2 0 0 0,0 0 0 0 0,2 2 0 0 0,-3-3 0 0 0,0 0 0 0 0,2 3 0 0 0,3 1 0 0 0,-4-2 0 0 0,1 0 0 0 0,-4-4 0 0 0,1 1 0 0 0,2 2 0 0 0,2 2 0 0 0,-2 8 0 0 0,0 3 0 0 0,-3 6 0 0 0,1 1 0 0 0,2-1 0 0 0,-3 2 0 0 0,2-1 0 0 0,-3 3 0 0 0,1-1 0 0 0,2-4 0 0 0,-2 3 0 0 0,2-2 0 0 0,2-1 0 0 0,2-4 0 0 0,2-1 0 0 0,2-3 0 0 0,2 0 0 0 0,-5-6 0 0 0,-1-2 0 0 0,0 1 0 0 0,2 0 0 0 0,-4-2 0 0 0,-1-1 0 0 0,2 2 0 0 0,2 1 0 0 0,1 3 0 0 0,2 1 0 0 0,1 1 0 0 0,1 1 0 0 0,0 0 0 0 0,-5-4 0 0 0,-1-2 0 0 0,0 0 0 0 0,2 2 0 0 0,0 0 0 0 0,2 2 0 0 0,1 1 0 0 0,0 1 0 0 0,1 0 0 0 0,0 0 0 0 0,0 0 0 0 0,0 0 0 0 0,-5 5 0 0 0,-1 2 0 0 0,0-1 0 0 0,-4 4 0 0 0,-4 4 0 0 0,-1 1 0 0 0,3-3 0 0 0,3-4 0 0 0,-1 3 0 0 0,0-2 0 0 0,3-2 0 0 0,2-2 0 0 0,1-2 0 0 0,3-1 0 0 0,0-2 0 0 0,1 0 0 0 0,0 0 0 0 0,0-1 0 0 0,-4-4 0 0 0,-2-1 0 0 0,-5-5 0 0 0,0-1 0 0 0,2 3 0 0 0,1 2 0 0 0,4 2 0 0 0,-4-2 0 0 0,1 0 0 0 0,0 0 0 0 0,2 3 0 0 0,2 1 0 0 0,1 1 0 0 0,-3 6 0 0 0,-6 7 0 0 0,-2 2 0 0 0,-2 2 0 0 0,0 0 0 0 0,4-3 0 0 0,-2 1 0 0 0,2-1 0 0 0,-3 1 0 0 0,2-1 0 0 0,-2 2 0 0 0,1-1 0 0 0,3-3 0 0 0,3-3 0 0 0,3-3 0 0 0,1-2 0 0 0,3-1 0 0 0,0-1 0 0 0,-5-6 0 0 0,-5-5 0 0 0,-2-2 0 0 0,-3-3 0 0 0,0 1 0 0 0,-1-2 0 0 0,1 3 0 0 0,-1-2 0 0 0,3 2 0 0 0,2 4 0 0 0,-1-2 0 0 0,2 2 0 0 0,1 2 0 0 0,-1-2 0 0 0,1 0 0 0 0,1 3 0 0 0,2 2 0 0 0,3 1 0 0 0,-4-2 0 0 0,0-1 0 0 0,1 1 0 0 0,2 1 0 0 0,0 2 0 0 0,3 6 0 0 0,0 3 0 0 0,-5 5 0 0 0,0 0 0 0 0,-4 3 0 0 0,-1 0 0 0 0,1-3 0 0 0,-1 1 0 0 0,0-1 0 0 0,-3 2 0 0 0,2-1 0 0 0,-3 2 0 0 0,2-1 0 0 0,3-3 0 0 0,3-3 0 0 0,2-3 0 0 0,3-2 0 0 0,1-1 0 0 0,1-1 0 0 0,1-1 0 0 0,-1 1 0 0 0,1-1 0 0 0,-1 1 0 0 0,-5-5 0 0 0,-1-2 0 0 0,0 1 0 0 0,-4-4 0 0 0,0 1 0 0 0,2 1 0 0 0,-3-3 0 0 0,1 1 0 0 0,1 2 0 0 0,4 2 0 0 0,1 2 0 0 0,-3-2 0 0 0,0-1 0 0 0,1 1 0 0 0,1 1 0 0 0,2 2 0 0 0,1 1 0 0 0,1 2 0 0 0,1-1 0 0 0,0 6 0 0 0,-5 7 0 0 0,-1 0 0 0 0,-5 4 0 0 0,0-1 0 0 0,-3 1 0 0 0,1-1 0 0 0,2-4 0 0 0,-1 1 0 0 0,1-1 0 0 0,2-3 0 0 0,-2 2 0 0 0,2 0 0 0 0,1-3 0 0 0,2-2 0 0 0,3-1 0 0 0,1-3 0 0 0,1 0 0 0 0,-4-6 0 0 0,-1-2 0 0 0,1 1 0 0 0,-5-4 0 0 0,1 0 0 0 0,1 2 0 0 0,-3-3 0 0 0,1 0 0 0 0,1 3 0 0 0,-1-2 0 0 0,0 0 0 0 0,2 2 0 0 0,2 2 0 0 0,-3-2 0 0 0,1 0 0 0 0,1 1 0 0 0,2 3 0 0 0,2 1 0 0 0,-3 6 0 0 0,-2 2 0 0 0,-3 6 0 0 0,0 0 0 0 0,2-1 0 0 0,-2 2 0 0 0,0-1 0 0 0,-2 3 0 0 0,0-2 0 0 0,-1 3 0 0 0,1-2 0 0 0,2-3 0 0 0,4-3 0 0 0,3-3 0 0 0,-3-7 0 0 0,0-2 0 0 0,1-1 0 0 0,1 0 0 0 0,-2-3 0 0 0,-1 0 0 0 0,1 2 0 0 0,-3-4 0 0 0,0 1 0 0 0,2 2 0 0 0,2 3 0 0 0,3 1 0 0 0,-4-3 0 0 0,-1 0 0 0 0,2 1 0 0 0,1 2 0 0 0,2 1 0 0 0,1 1 0 0 0,1 1 0 0 0,-4 6 0 0 0,-1 1 0 0 0,-5 5 0 0 0,0 1 0 0 0,-3 2 0 0 0,1 0 0 0 0,-2 1 0 0 0,1-1 0 0 0,3-3 0 0 0,4-4 0 0 0,2-3 0 0 0,3-2 0 0 0,1-1 0 0 0,1-1 0 0 0,-4-6 0 0 0,-2-1 0 0 0,1 1 0 0 0,0 1 0 0 0,-3-4 0 0 0,0 0 0 0 0,1 2 0 0 0,-4-3 0 0 0,2 0 0 0 0,0 2 0 0 0,-1-2 0 0 0,0 0 0 0 0,2 2 0 0 0,2 3 0 0 0,2 1 0 0 0,2 2 0 0 0,-3 6 0 0 0,-2 3 0 0 0,-4 4 0 0 0,1 0 0 0 0,0-1 0 0 0,-1 2 0 0 0,0-1 0 0 0,-2 3 0 0 0,1-2 0 0 0,2-2 0 0 0,3-3 0 0 0,3-3 0 0 0,1-2 0 0 0,2-1 0 0 0,-3-6 0 0 0,-2-2 0 0 0,0 0 0 0 0,1 2 0 0 0,2 1 0 0 0,1 2 0 0 0,-4-4 0 0 0,0-1 0 0 0,0 1 0 0 0,1 1 0 0 0,1 2 0 0 0,2 1 0 0 0,1 1 0 0 0,1 1 0 0 0,0 0 0 0 0,0 0 0 0 0,0 1 0 0 0,-5 4 0 0 0,-1 1 0 0 0,-5 5 0 0 0,0 0 0 0 0,2-1 0 0 0,-3 1 0 0 0,1 0 0 0 0,2-2 0 0 0,3-3 0 0 0,2-3 0 0 0,2-1 0 0 0,-4-6 0 0 0,0-2 0 0 0,0-5 0 0 0,2-1 0 0 0,1 2 0 0 0,1 3 0 0 0,-4-3 0 0 0,-1 1 0 0 0,1 2 0 0 0,1 2 0 0 0,2 2 0 0 0,-4-4 0 0 0,0 0 0 0 0,0 1 0 0 0,2 2 0 0 0,2 1 0 0 0,1 1 0 0 0,1 1 0 0 0,1 1 0 0 0,0 0 0 0 0,-5 5 0 0 0,-1 2 0 0 0,0-1 0 0 0,1-1 0 0 0,2-1 0 0 0,1-2 0 0 0,0-1 0 0 0,2-1 0 0 0,0 0 0 0 0,0 0 0 0 0,0 0 0 0 0,0 0 0 0 0,0-1 0 0 0,0 1 0 0 0,0 0 0 0 0,0 0 0 0 0,0 0 0 0 0,-1 0 0 0 0,1 0 0 0 0,-5 0 0 0 0</inkml:trace>
</inkml:ink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72E457-C4AE-B823-DBF1-0D631D396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7B734DF-6E1A-8E1F-FE0C-293E9A6D4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FF58617-899C-42CE-0880-10F91DB9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EDDD4F3-BDBD-0389-5CF9-CCE8E0E9A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3793EC6-15F7-EDE4-E61C-93D5F9A1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24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E75A0A-227C-98A4-09F0-314B7E77A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1FBC92C-BC70-7F03-D9F5-078C33E42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0D8C6F8-4689-D1A9-AE99-A642B6A38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8FAAB8B-1C65-88A4-0C7A-872C93CA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D654AC8-7A20-C4D4-C036-C78074A0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0535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4724644-036E-2BFC-FAD8-69F6C398E5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02B4513-9256-F7DA-7DF6-69220D4661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34C81D-240A-2368-546F-6942111E2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A645608-DC2B-5EF7-9C0C-D50A6C5D2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DABEAD7-D09A-ECC9-4022-729EF725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955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1D3C96-6D00-558A-CB37-352F240F4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C1205D-A158-C78C-A142-8479B3729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19EAB73-1EAA-CB62-CE03-408E343EC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F9D9FE6-5A39-A502-DE10-70F4BE59B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A6A5F46-FA76-3B0D-9130-BB0B8767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686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CEA04B-06B3-1A90-B892-DF4FFF366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F339C88-5A0B-D276-A05A-9953D6BCB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2FAC12-2890-2745-B71F-C6EF1FE5F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82480A0-D98C-6C40-BB51-F2B72013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2BE1714-9EFF-AF52-DA98-4FFA162A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6703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622CBA-9EA6-1281-3EEC-ED845E565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ECF933-40E6-D51B-FC38-8FA62EEA9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DE5FF0C-9225-D47C-D3D0-1728AA260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B9BE13-934C-1D36-72D6-B23A8469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7F4A168-2BEC-0505-3D88-00B859A9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B7B9571-70ED-4572-A277-FC8809983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2616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E434C1-03E1-4809-BD52-E5274F6C0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32FF1-552F-E8B1-4454-7FCF64085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232D818-21FE-F6F8-2340-0C330C16B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B731E14-350F-8066-D76F-ED94428DC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25DFAAB-B31F-F6FC-FDE3-8803BCADD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B7C62A0-D363-3E76-F8CD-0363773E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2D6D4E3-0844-1BEE-61C8-68409B541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523DAEC-88EA-7037-548E-40DE33B74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9130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669A1C-4F91-759A-0768-A9A64C25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9619A69-868B-0450-A331-20AE9944B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C9F7EA8-3E01-0779-ABF9-909EAD604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6706E8B-655E-E6B8-C03E-4F51348A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1735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B6D20E6-FE8B-8035-E34D-3289FF547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A09392C-E892-1461-15CD-FB84A83D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2E31ECD-B76B-F52C-3E91-46F2645FC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658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C2090E-3A71-20FE-73C0-8723537F9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A18993-1A76-F073-94F2-228EAD814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97FC562-56AB-7769-A64D-C078C4263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6D9C0C6-8ABE-DD1D-3884-8288CF3A7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3974A0D-9C60-3618-BF4F-EC61AA96C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36A02ED-6E21-088A-F021-5AA884EE5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6409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3BB4C4-F571-7A50-925A-DC251AEE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8939849-5474-02BC-8B82-D313E8FCE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374A2A4-B7F1-BD3B-9B08-F37600CF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E20ED6C-7024-B328-A3B9-1A8165BF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AE7DCA-C91D-CEFA-2FC9-1A3725E16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48AF643-4F7A-89F7-42AB-13527772E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687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1C0AA11-8FD5-1CFE-814F-3399DA93D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A0C861E-15EB-8C30-4DD6-47348284E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8752CB6-B4E3-C850-9F13-42A90A1BD9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3B438-50E6-4904-8BA4-5226259A99CC}" type="datetimeFigureOut">
              <a:rPr lang="hu-HU" smtClean="0"/>
              <a:t>2025. 12. 07.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53DA19-FD2D-A458-80E9-F46B9E59AD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395F2EA-F0AE-38C5-B683-25C8B1F40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A7C766-0381-40E6-BB39-9D5E5E9866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119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3BD2F4F-6851-B34E-A6D2-D9A7FEBFC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400" y="965580"/>
            <a:ext cx="5204489" cy="3160593"/>
          </a:xfrm>
        </p:spPr>
        <p:txBody>
          <a:bodyPr>
            <a:normAutofit/>
          </a:bodyPr>
          <a:lstStyle/>
          <a:p>
            <a:r>
              <a:rPr lang="hu-HU" sz="5400" err="1">
                <a:solidFill>
                  <a:schemeClr val="bg1"/>
                </a:solidFill>
              </a:rPr>
              <a:t>Classifying</a:t>
            </a:r>
            <a:r>
              <a:rPr lang="hu-HU" sz="5400">
                <a:solidFill>
                  <a:schemeClr val="bg1"/>
                </a:solidFill>
              </a:rPr>
              <a:t> </a:t>
            </a:r>
            <a:r>
              <a:rPr lang="hu-HU" sz="5400" err="1">
                <a:solidFill>
                  <a:schemeClr val="bg1"/>
                </a:solidFill>
              </a:rPr>
              <a:t>collision</a:t>
            </a:r>
            <a:r>
              <a:rPr lang="hu-HU" sz="5400">
                <a:solidFill>
                  <a:schemeClr val="bg1"/>
                </a:solidFill>
              </a:rPr>
              <a:t> </a:t>
            </a:r>
            <a:r>
              <a:rPr lang="hu-HU" sz="5400" err="1">
                <a:solidFill>
                  <a:schemeClr val="bg1"/>
                </a:solidFill>
              </a:rPr>
              <a:t>severity</a:t>
            </a:r>
            <a:endParaRPr lang="hu-HU" sz="5400">
              <a:solidFill>
                <a:schemeClr val="bg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BEEDA79-E400-4F07-EC07-59C169BE1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>
            <a:normAutofit/>
          </a:bodyPr>
          <a:lstStyle/>
          <a:p>
            <a:r>
              <a:rPr lang="hu-HU" sz="2000">
                <a:solidFill>
                  <a:schemeClr val="bg1"/>
                </a:solidFill>
              </a:rPr>
              <a:t>Birkmayer Bendegúz, Burkus Ádám, Rácz Bojta, </a:t>
            </a:r>
            <a:r>
              <a:rPr lang="hu-HU" sz="2000" err="1">
                <a:solidFill>
                  <a:schemeClr val="bg1"/>
                </a:solidFill>
              </a:rPr>
              <a:t>Sztreborny</a:t>
            </a:r>
            <a:r>
              <a:rPr lang="hu-HU" sz="2000">
                <a:solidFill>
                  <a:schemeClr val="bg1"/>
                </a:solidFill>
              </a:rPr>
              <a:t> Attila, Tuboly Roland</a:t>
            </a: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4627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30D94D-C448-E266-E8BC-F941953D3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097040"/>
              </p:ext>
            </p:extLst>
          </p:nvPr>
        </p:nvGraphicFramePr>
        <p:xfrm>
          <a:off x="1371600" y="683623"/>
          <a:ext cx="9452338" cy="5699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51890">
                  <a:extLst>
                    <a:ext uri="{9D8B030D-6E8A-4147-A177-3AD203B41FA5}">
                      <a16:colId xmlns:a16="http://schemas.microsoft.com/office/drawing/2014/main" val="722309161"/>
                    </a:ext>
                  </a:extLst>
                </a:gridCol>
                <a:gridCol w="4134531">
                  <a:extLst>
                    <a:ext uri="{9D8B030D-6E8A-4147-A177-3AD203B41FA5}">
                      <a16:colId xmlns:a16="http://schemas.microsoft.com/office/drawing/2014/main" val="3497801967"/>
                    </a:ext>
                  </a:extLst>
                </a:gridCol>
                <a:gridCol w="4365917">
                  <a:extLst>
                    <a:ext uri="{9D8B030D-6E8A-4147-A177-3AD203B41FA5}">
                      <a16:colId xmlns:a16="http://schemas.microsoft.com/office/drawing/2014/main" val="744561725"/>
                    </a:ext>
                  </a:extLst>
                </a:gridCol>
              </a:tblGrid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Rank</a:t>
                      </a:r>
                      <a:endParaRPr lang="en-US" sz="24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  <a:endParaRPr lang="en-US" sz="2400"/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</a:rPr>
                        <a:t>Logistic Regression</a:t>
                      </a:r>
                      <a:endParaRPr lang="en-US" sz="2400"/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998102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urban_or_rural_area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mean_casualty_age_band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707844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speed_limit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share_left_hand_drive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654187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police_force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speed_limit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52319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junction_control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first_road_class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155434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trunk_road_flag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first_road_number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13825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first_road_number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time_band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830043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mean_casualty_age_band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max_casualty_distance_band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564301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junction_detail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road_type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111017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light_conditions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urban_or_rural_area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352926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err="1">
                          <a:solidFill>
                            <a:schemeClr val="bg1"/>
                          </a:solidFill>
                          <a:effectLst/>
                        </a:rPr>
                        <a:t>pedestrian_crossing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err="1">
                          <a:solidFill>
                            <a:srgbClr val="FFC000"/>
                          </a:solidFill>
                          <a:effectLst/>
                        </a:rPr>
                        <a:t>junction_control</a:t>
                      </a:r>
                      <a:endParaRPr lang="en-US" sz="2400">
                        <a:solidFill>
                          <a:srgbClr val="FFC000"/>
                        </a:solidFill>
                        <a:effectLst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0E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982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4391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9145879-23AE-3498-D992-1053719E3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Takeaways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4FF601-A05F-3AF1-69C8-687705205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algn="just"/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Lasso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performs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Almost 80% TP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rate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recognizing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fatal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collision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more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problematic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classifying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non-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fatal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fatal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157817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F51F8D-81BA-5561-FCE8-A8241403D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5829F29-F2CF-8F9D-AEF9-6F6226DB7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AB3928-CC6F-BA21-C69A-B7FE96E1C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808453"/>
          </a:xfrm>
        </p:spPr>
        <p:txBody>
          <a:bodyPr>
            <a:normAutofit lnSpcReduction="10000"/>
          </a:bodyPr>
          <a:lstStyle/>
          <a:p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Looking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more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hu-HU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AC708CCF-555D-5F5E-3CC9-830626A07699}"/>
              </a:ext>
            </a:extLst>
          </p:cNvPr>
          <p:cNvSpPr txBox="1"/>
          <p:nvPr/>
        </p:nvSpPr>
        <p:spPr>
          <a:xfrm>
            <a:off x="6477270" y="2044004"/>
            <a:ext cx="60943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series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	</a:t>
            </a:r>
          </a:p>
          <a:p>
            <a:pPr marL="0" indent="0">
              <a:buNone/>
            </a:pP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Development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car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safety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endParaRPr lang="hu-HU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284A057-F43F-08F5-BD05-ADFC1356B5D7}"/>
              </a:ext>
            </a:extLst>
          </p:cNvPr>
          <p:cNvSpPr txBox="1"/>
          <p:nvPr/>
        </p:nvSpPr>
        <p:spPr>
          <a:xfrm>
            <a:off x="6477270" y="3533704"/>
            <a:ext cx="7546233" cy="209288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Looking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countries</a:t>
            </a:r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 </a:t>
            </a:r>
          </a:p>
          <a:p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	</a:t>
            </a:r>
            <a:r>
              <a:rPr lang="hu-HU" sz="2800" err="1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Different</a:t>
            </a:r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 features </a:t>
            </a:r>
            <a:r>
              <a:rPr lang="hu-HU" sz="2800" err="1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might</a:t>
            </a:r>
            <a:r>
              <a:rPr lang="hu-HU" sz="2800">
                <a:solidFill>
                  <a:schemeClr val="bg1"/>
                </a:solidFill>
                <a:latin typeface="Times New Roman"/>
                <a:cs typeface="Times New Roman"/>
                <a:sym typeface="Wingdings" panose="05000000000000000000" pitchFamily="2" charset="2"/>
              </a:rPr>
              <a:t> </a:t>
            </a:r>
            <a:endParaRPr lang="hu-HU" sz="28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u-HU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be more </a:t>
            </a:r>
            <a:r>
              <a:rPr lang="hu-HU" sz="28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relevant</a:t>
            </a:r>
            <a:endParaRPr lang="hu-HU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endParaRPr lang="hu-H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77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3264D7-DAC0-42DF-C30A-E202C74FF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E0E93A1-6EE6-FF0C-423A-445CDE4A2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65580"/>
            <a:ext cx="5204489" cy="31605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 attention!</a:t>
            </a:r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9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21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C408C1A-4652-13C1-D3EC-9C511671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353" y="746405"/>
            <a:ext cx="4203323" cy="16118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>
                <a:solidFill>
                  <a:schemeClr val="bg1"/>
                </a:solidFill>
                <a:latin typeface="Times New Roman"/>
                <a:cs typeface="Times New Roman"/>
              </a:rPr>
              <a:t>Question of </a:t>
            </a:r>
            <a:r>
              <a:rPr lang="en-US" sz="5400">
                <a:solidFill>
                  <a:schemeClr val="bg1"/>
                </a:solidFill>
                <a:latin typeface="Times New Roman"/>
                <a:cs typeface="Times New Roman"/>
              </a:rPr>
              <a:t>Life</a:t>
            </a:r>
            <a:r>
              <a:rPr lang="en-US" sz="5400" kern="1200">
                <a:solidFill>
                  <a:schemeClr val="bg1"/>
                </a:solidFill>
                <a:latin typeface="Times New Roman"/>
                <a:cs typeface="Times New Roman"/>
              </a:rPr>
              <a:t> or </a:t>
            </a:r>
            <a:r>
              <a:rPr lang="en-US" sz="5400">
                <a:solidFill>
                  <a:schemeClr val="bg1"/>
                </a:solidFill>
                <a:latin typeface="Times New Roman"/>
                <a:cs typeface="Times New Roman"/>
              </a:rPr>
              <a:t>Death</a:t>
            </a:r>
            <a:endParaRPr lang="en-US" sz="5400" kern="120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9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9444707B-1043-CCE2-3078-06C407E902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8855620"/>
              </p:ext>
            </p:extLst>
          </p:nvPr>
        </p:nvGraphicFramePr>
        <p:xfrm>
          <a:off x="1700021" y="2659352"/>
          <a:ext cx="4172846" cy="254945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750869">
                  <a:extLst>
                    <a:ext uri="{9D8B030D-6E8A-4147-A177-3AD203B41FA5}">
                      <a16:colId xmlns:a16="http://schemas.microsoft.com/office/drawing/2014/main" val="1142980848"/>
                    </a:ext>
                  </a:extLst>
                </a:gridCol>
                <a:gridCol w="1421977">
                  <a:extLst>
                    <a:ext uri="{9D8B030D-6E8A-4147-A177-3AD203B41FA5}">
                      <a16:colId xmlns:a16="http://schemas.microsoft.com/office/drawing/2014/main" val="4067131561"/>
                    </a:ext>
                  </a:extLst>
                </a:gridCol>
              </a:tblGrid>
              <a:tr h="666668">
                <a:tc>
                  <a:txBody>
                    <a:bodyPr/>
                    <a:lstStyle/>
                    <a:p>
                      <a:r>
                        <a:rPr lang="hu-HU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accidents</a:t>
                      </a:r>
                    </a:p>
                  </a:txBody>
                  <a:tcPr marL="90264" marR="90264" marT="45132" marB="45132"/>
                </a:tc>
                <a:tc>
                  <a:txBody>
                    <a:bodyPr/>
                    <a:lstStyle/>
                    <a:p>
                      <a:r>
                        <a:rPr lang="hu-HU" sz="2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14 687</a:t>
                      </a:r>
                    </a:p>
                  </a:txBody>
                  <a:tcPr marL="90264" marR="90264" marT="45132" marB="45132"/>
                </a:tc>
                <a:extLst>
                  <a:ext uri="{0D108BD9-81ED-4DB2-BD59-A6C34878D82A}">
                    <a16:rowId xmlns:a16="http://schemas.microsoft.com/office/drawing/2014/main" val="213814736"/>
                  </a:ext>
                </a:extLst>
              </a:tr>
              <a:tr h="666668">
                <a:tc>
                  <a:txBody>
                    <a:bodyPr/>
                    <a:lstStyle/>
                    <a:p>
                      <a:r>
                        <a:rPr lang="hu-HU" sz="2800" b="1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Serious</a:t>
                      </a:r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b="1" noProof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injuries</a:t>
                      </a:r>
                      <a:endParaRPr lang="hu-HU" sz="2800" b="1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4 143</a:t>
                      </a:r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6992172"/>
                  </a:ext>
                </a:extLst>
              </a:tr>
              <a:tr h="666668">
                <a:tc>
                  <a:txBody>
                    <a:bodyPr/>
                    <a:lstStyle/>
                    <a:p>
                      <a:r>
                        <a:rPr lang="hu-HU" sz="2800" b="1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Deaths</a:t>
                      </a:r>
                      <a:endParaRPr lang="hu-HU" sz="2800" b="1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u-HU" sz="28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446</a:t>
                      </a:r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80439"/>
                  </a:ext>
                </a:extLst>
              </a:tr>
              <a:tr h="549452">
                <a:tc>
                  <a:txBody>
                    <a:bodyPr/>
                    <a:lstStyle/>
                    <a:p>
                      <a:endParaRPr lang="hu-HU" sz="1800"/>
                    </a:p>
                  </a:txBody>
                  <a:tcPr marL="90264" marR="90264" marT="45132" marB="45132"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1800"/>
                    </a:p>
                  </a:txBody>
                  <a:tcPr marL="90264" marR="90264" marT="45132" marB="45132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569573"/>
                  </a:ext>
                </a:extLst>
              </a:tr>
            </a:tbl>
          </a:graphicData>
        </a:graphic>
      </p:graphicFrame>
      <p:sp>
        <p:nvSpPr>
          <p:cNvPr id="5" name="Cím 1">
            <a:extLst>
              <a:ext uri="{FF2B5EF4-FFF2-40B4-BE49-F238E27FC236}">
                <a16:creationId xmlns:a16="http://schemas.microsoft.com/office/drawing/2014/main" id="{5D449725-2E31-857E-22AC-722450F26398}"/>
              </a:ext>
            </a:extLst>
          </p:cNvPr>
          <p:cNvSpPr txBox="1">
            <a:spLocks/>
          </p:cNvSpPr>
          <p:nvPr/>
        </p:nvSpPr>
        <p:spPr>
          <a:xfrm>
            <a:off x="934668" y="1173729"/>
            <a:ext cx="5288603" cy="13550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hu-HU" sz="4000" b="1" u="sng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Last </a:t>
            </a:r>
            <a:r>
              <a:rPr lang="hu-HU" sz="4000" b="1" u="sng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r>
              <a:rPr lang="hu-HU" sz="4000" b="1" u="sng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Hungary</a:t>
            </a:r>
            <a:endParaRPr lang="en-US" sz="4000" b="1" u="sng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Fénykép megnyitása">
            <a:extLst>
              <a:ext uri="{FF2B5EF4-FFF2-40B4-BE49-F238E27FC236}">
                <a16:creationId xmlns:a16="http://schemas.microsoft.com/office/drawing/2014/main" id="{0EDE075C-E5DF-2402-5BD8-861AB86A4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106" y="2832750"/>
            <a:ext cx="4999703" cy="281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D2A143A-5353-FA4D-0444-C5F8BB9FFE7A}"/>
              </a:ext>
            </a:extLst>
          </p:cNvPr>
          <p:cNvSpPr txBox="1">
            <a:spLocks/>
          </p:cNvSpPr>
          <p:nvPr/>
        </p:nvSpPr>
        <p:spPr>
          <a:xfrm>
            <a:off x="201619" y="5721992"/>
            <a:ext cx="11407509" cy="7267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classify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collisions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sz="3600" b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determinants</a:t>
            </a:r>
            <a:r>
              <a:rPr lang="hu-HU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36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1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BF05726-1D0A-524A-D8F1-1AC25C66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536" y="421588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hu-HU">
                <a:solidFill>
                  <a:schemeClr val="bg1"/>
                </a:solidFill>
              </a:rPr>
              <a:t>Data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1B6141-0EC9-94F8-2804-9738E507C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976" y="3082023"/>
            <a:ext cx="4974771" cy="4351338"/>
          </a:xfrm>
        </p:spPr>
        <p:txBody>
          <a:bodyPr>
            <a:normAutofit/>
          </a:bodyPr>
          <a:lstStyle/>
          <a:p>
            <a:r>
              <a:rPr lang="hu-HU" err="1">
                <a:solidFill>
                  <a:schemeClr val="bg1"/>
                </a:solidFill>
              </a:rPr>
              <a:t>Collisions</a:t>
            </a:r>
            <a:r>
              <a:rPr lang="hu-HU">
                <a:solidFill>
                  <a:schemeClr val="bg1"/>
                </a:solidFill>
              </a:rPr>
              <a:t> in 2024 in </a:t>
            </a:r>
            <a:r>
              <a:rPr lang="hu-HU" err="1">
                <a:solidFill>
                  <a:schemeClr val="bg1"/>
                </a:solidFill>
              </a:rPr>
              <a:t>the</a:t>
            </a:r>
            <a:r>
              <a:rPr lang="hu-HU">
                <a:solidFill>
                  <a:schemeClr val="bg1"/>
                </a:solidFill>
              </a:rPr>
              <a:t> UK</a:t>
            </a:r>
          </a:p>
          <a:p>
            <a:r>
              <a:rPr lang="hu-HU" err="1">
                <a:solidFill>
                  <a:schemeClr val="bg1"/>
                </a:solidFill>
              </a:rPr>
              <a:t>Dependent</a:t>
            </a:r>
            <a:r>
              <a:rPr lang="hu-HU">
                <a:solidFill>
                  <a:schemeClr val="bg1"/>
                </a:solidFill>
              </a:rPr>
              <a:t> </a:t>
            </a:r>
            <a:r>
              <a:rPr lang="hu-HU" err="1">
                <a:solidFill>
                  <a:schemeClr val="bg1"/>
                </a:solidFill>
              </a:rPr>
              <a:t>variable</a:t>
            </a:r>
            <a:r>
              <a:rPr lang="hu-HU">
                <a:solidFill>
                  <a:schemeClr val="bg1"/>
                </a:solidFill>
              </a:rPr>
              <a:t>: </a:t>
            </a:r>
            <a:r>
              <a:rPr lang="hu-HU" err="1">
                <a:solidFill>
                  <a:schemeClr val="bg1"/>
                </a:solidFill>
              </a:rPr>
              <a:t>Survival</a:t>
            </a:r>
            <a:endParaRPr lang="hu-HU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>
              <a:solidFill>
                <a:schemeClr val="bg1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07FBDB-B17F-C196-BCEB-A3AA7367C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359"/>
            <a:ext cx="12192000" cy="6649641"/>
          </a:xfrm>
          <a:prstGeom prst="rect">
            <a:avLst/>
          </a:prstGeom>
        </p:spPr>
      </p:pic>
      <p:sp>
        <p:nvSpPr>
          <p:cNvPr id="6" name="Ellipszis 5">
            <a:extLst>
              <a:ext uri="{FF2B5EF4-FFF2-40B4-BE49-F238E27FC236}">
                <a16:creationId xmlns:a16="http://schemas.microsoft.com/office/drawing/2014/main" id="{783115D5-0AE3-0BB1-7D83-C12E525FA43F}"/>
              </a:ext>
            </a:extLst>
          </p:cNvPr>
          <p:cNvSpPr/>
          <p:nvPr/>
        </p:nvSpPr>
        <p:spPr>
          <a:xfrm>
            <a:off x="8427207" y="3937514"/>
            <a:ext cx="2336658" cy="2336658"/>
          </a:xfrm>
          <a:prstGeom prst="ellipse">
            <a:avLst/>
          </a:prstGeom>
          <a:solidFill>
            <a:srgbClr val="8E0A0A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2000" b="1" err="1"/>
              <a:t>Survival</a:t>
            </a:r>
            <a:r>
              <a:rPr lang="hu-HU" sz="2000" b="1"/>
              <a:t>:</a:t>
            </a:r>
          </a:p>
          <a:p>
            <a:pPr algn="ctr"/>
            <a:r>
              <a:rPr lang="hu-HU" sz="2000" b="1" err="1"/>
              <a:t>Fatal</a:t>
            </a:r>
            <a:r>
              <a:rPr lang="hu-HU" sz="2000" b="1"/>
              <a:t>: 1</a:t>
            </a:r>
          </a:p>
          <a:p>
            <a:pPr algn="ctr"/>
            <a:r>
              <a:rPr lang="hu-HU" sz="2000" b="1"/>
              <a:t>Non-</a:t>
            </a:r>
            <a:r>
              <a:rPr lang="hu-HU" sz="2000" b="1" err="1"/>
              <a:t>fatal</a:t>
            </a:r>
            <a:r>
              <a:rPr lang="hu-HU" sz="2000" b="1"/>
              <a:t>: 0</a:t>
            </a: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CCFE88E6-BAA4-9449-E617-CFD71453EACC}"/>
              </a:ext>
            </a:extLst>
          </p:cNvPr>
          <p:cNvSpPr/>
          <p:nvPr/>
        </p:nvSpPr>
        <p:spPr>
          <a:xfrm>
            <a:off x="846535" y="421588"/>
            <a:ext cx="3551191" cy="914400"/>
          </a:xfrm>
          <a:prstGeom prst="roundRect">
            <a:avLst/>
          </a:prstGeom>
          <a:solidFill>
            <a:srgbClr val="11304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Road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safety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  <a:r>
              <a:rPr lang="hu-HU" b="1">
                <a:latin typeface="Times New Roman" panose="02020603050405020304" pitchFamily="18" charset="0"/>
                <a:cs typeface="Times New Roman" panose="02020603050405020304" pitchFamily="18" charset="0"/>
              </a:rPr>
              <a:t> (Gov.uk)</a:t>
            </a:r>
          </a:p>
        </p:txBody>
      </p:sp>
    </p:spTree>
    <p:extLst>
      <p:ext uri="{BB962C8B-B14F-4D97-AF65-F5344CB8AC3E}">
        <p14:creationId xmlns:p14="http://schemas.microsoft.com/office/powerpoint/2010/main" val="1148870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5" name="Rectangle 54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/>
              <a:buChar char="Ø"/>
            </a:pPr>
            <a:r>
              <a:rPr lang="en-US"/>
              <a:t> </a:t>
            </a:r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9251A90-B324-04E1-CF63-12E91364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18" y="90210"/>
            <a:ext cx="3527425" cy="4366936"/>
          </a:xfrm>
        </p:spPr>
        <p:txBody>
          <a:bodyPr anchor="t">
            <a:normAutofit/>
          </a:bodyPr>
          <a:lstStyle/>
          <a:p>
            <a:r>
              <a:rPr lang="hu-HU" sz="400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4C48C3-EBB1-F921-507A-5369B1B94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045" y="858009"/>
            <a:ext cx="5995191" cy="4000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b="1" err="1">
                <a:latin typeface="Times New Roman"/>
                <a:cs typeface="Times New Roman"/>
              </a:rPr>
              <a:t>Baseline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models</a:t>
            </a:r>
            <a:endParaRPr lang="hu-HU" b="1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all</a:t>
            </a:r>
            <a:r>
              <a:rPr lang="hu-HU">
                <a:latin typeface="Times New Roman"/>
                <a:cs typeface="Times New Roman"/>
              </a:rPr>
              <a:t> </a:t>
            </a:r>
            <a:r>
              <a:rPr lang="hu-HU" err="1">
                <a:latin typeface="Times New Roman"/>
                <a:cs typeface="Times New Roman"/>
              </a:rPr>
              <a:t>injuries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lvl="2">
              <a:buFont typeface="Wingdings" panose="020B0604020202020204" pitchFamily="34" charset="0"/>
              <a:buChar char="Ø"/>
            </a:pPr>
            <a:r>
              <a:rPr lang="hu-HU" err="1">
                <a:latin typeface="Times New Roman"/>
                <a:cs typeface="Times New Roman"/>
              </a:rPr>
              <a:t>Our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data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was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imbalanced</a:t>
            </a:r>
            <a:r>
              <a:rPr lang="hu-HU">
                <a:latin typeface="Times New Roman"/>
                <a:cs typeface="Times New Roman"/>
              </a:rPr>
              <a:t> (~1,5%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)</a:t>
            </a:r>
          </a:p>
          <a:p>
            <a:pPr lvl="2">
              <a:buFont typeface="Wingdings" panose="020B0604020202020204" pitchFamily="34" charset="0"/>
              <a:buChar char="Ø"/>
            </a:pPr>
            <a:r>
              <a:rPr lang="hu-HU" err="1">
                <a:latin typeface="Times New Roman"/>
                <a:cs typeface="Times New Roman"/>
              </a:rPr>
              <a:t>This</a:t>
            </a:r>
            <a:r>
              <a:rPr lang="hu-HU">
                <a:latin typeface="Times New Roman"/>
                <a:cs typeface="Times New Roman"/>
              </a:rPr>
              <a:t>  </a:t>
            </a:r>
            <a:r>
              <a:rPr lang="hu-HU" err="1">
                <a:latin typeface="Times New Roman"/>
                <a:cs typeface="Times New Roman"/>
              </a:rPr>
              <a:t>model</a:t>
            </a:r>
            <a:r>
              <a:rPr lang="hu-HU">
                <a:latin typeface="Times New Roman"/>
                <a:cs typeface="Times New Roman"/>
              </a:rPr>
              <a:t> had ~98,5% </a:t>
            </a:r>
            <a:r>
              <a:rPr lang="hu-HU" err="1">
                <a:latin typeface="Times New Roman"/>
                <a:cs typeface="Times New Roman"/>
              </a:rPr>
              <a:t>accuracy</a:t>
            </a:r>
            <a:endParaRPr lang="hu-HU">
              <a:latin typeface="Times New Roman"/>
              <a:cs typeface="Times New Roman"/>
            </a:endParaRPr>
          </a:p>
          <a:p>
            <a:pPr lvl="2">
              <a:buFont typeface="Wingdings" panose="020B0604020202020204" pitchFamily="34" charset="0"/>
              <a:buChar char="Ø"/>
            </a:pPr>
            <a:endParaRPr lang="hu-HU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randomly</a:t>
            </a:r>
            <a:r>
              <a:rPr lang="hu-HU">
                <a:latin typeface="Times New Roman"/>
                <a:cs typeface="Times New Roman"/>
              </a:rPr>
              <a:t> 1,5%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, 98,5%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lvl="2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Almost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exact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results</a:t>
            </a:r>
            <a:endParaRPr lang="hu-HU">
              <a:latin typeface="Times New Roman"/>
              <a:cs typeface="Times New Roman"/>
            </a:endParaRPr>
          </a:p>
        </p:txBody>
      </p:sp>
      <p:grpSp>
        <p:nvGrpSpPr>
          <p:cNvPr id="547" name="Group 546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églalap 7">
            <a:extLst>
              <a:ext uri="{FF2B5EF4-FFF2-40B4-BE49-F238E27FC236}">
                <a16:creationId xmlns:a16="http://schemas.microsoft.com/office/drawing/2014/main" id="{FF75FBA5-B47B-8FEA-FF73-E8611877819F}"/>
              </a:ext>
            </a:extLst>
          </p:cNvPr>
          <p:cNvSpPr/>
          <p:nvPr/>
        </p:nvSpPr>
        <p:spPr>
          <a:xfrm>
            <a:off x="11140082" y="-1812"/>
            <a:ext cx="1048051" cy="7070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63F61B3C-4B52-44F3-3F37-FA498CD999CB}"/>
              </a:ext>
            </a:extLst>
          </p:cNvPr>
          <p:cNvSpPr txBox="1">
            <a:spLocks/>
          </p:cNvSpPr>
          <p:nvPr/>
        </p:nvSpPr>
        <p:spPr>
          <a:xfrm>
            <a:off x="196554" y="4052610"/>
            <a:ext cx="6127707" cy="2436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Lasso </a:t>
            </a:r>
            <a:r>
              <a:rPr lang="hu-HU" b="1" err="1">
                <a:latin typeface="Times New Roman"/>
                <a:cs typeface="Times New Roman"/>
              </a:rPr>
              <a:t>logistic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regression</a:t>
            </a:r>
            <a:endParaRPr lang="hu-HU" b="1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λ = 0.1 </a:t>
            </a:r>
            <a:r>
              <a:rPr lang="hu-HU" err="1">
                <a:latin typeface="Times New Roman"/>
                <a:cs typeface="Times New Roman"/>
              </a:rPr>
              <a:t>parameter</a:t>
            </a:r>
            <a:endParaRPr lang="hu-HU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34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endParaRPr lang="hu-HU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86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after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splitting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categorical</a:t>
            </a:r>
            <a:endParaRPr lang="hu-HU">
              <a:latin typeface="Times New Roman"/>
              <a:cs typeface="Times New Roman"/>
            </a:endParaRPr>
          </a:p>
          <a:p>
            <a:pPr marL="457200" lvl="1" indent="0">
              <a:buNone/>
            </a:pPr>
            <a:r>
              <a:rPr lang="hu-HU">
                <a:latin typeface="Times New Roman"/>
                <a:cs typeface="Times New Roman"/>
              </a:rPr>
              <a:t>   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into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dummies</a:t>
            </a:r>
            <a:endParaRPr lang="hu-HU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validation</a:t>
            </a:r>
            <a:endParaRPr lang="hu-HU">
              <a:latin typeface="Times New Roman"/>
              <a:cs typeface="Times New Roman"/>
            </a:endParaRPr>
          </a:p>
        </p:txBody>
      </p:sp>
      <p:sp>
        <p:nvSpPr>
          <p:cNvPr id="5" name="Tartalom helye 2">
            <a:extLst>
              <a:ext uri="{FF2B5EF4-FFF2-40B4-BE49-F238E27FC236}">
                <a16:creationId xmlns:a16="http://schemas.microsoft.com/office/drawing/2014/main" id="{A8BF387F-68FD-FA54-854D-38B0D406E605}"/>
              </a:ext>
            </a:extLst>
          </p:cNvPr>
          <p:cNvSpPr txBox="1">
            <a:spLocks/>
          </p:cNvSpPr>
          <p:nvPr/>
        </p:nvSpPr>
        <p:spPr>
          <a:xfrm>
            <a:off x="5949364" y="316056"/>
            <a:ext cx="6244398" cy="64544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Random </a:t>
            </a:r>
            <a:r>
              <a:rPr lang="hu-HU" b="1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9 random </a:t>
            </a:r>
            <a:r>
              <a:rPr lang="hu-HU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models</a:t>
            </a:r>
            <a:r>
              <a:rPr lang="hu-HU" sz="2000">
                <a:latin typeface="Times New Roman"/>
                <a:cs typeface="Times New Roman"/>
              </a:rPr>
              <a:t> </a:t>
            </a:r>
            <a:endParaRPr lang="en-US" sz="2000">
              <a:latin typeface="Times New Roman"/>
              <a:cs typeface="Times New Roman"/>
            </a:endParaRPr>
          </a:p>
          <a:p>
            <a:pPr marL="1257300" lvl="2" indent="-342900">
              <a:buFont typeface="Wingdings" panose="020B0604020202020204" pitchFamily="34" charset="0"/>
              <a:buChar char="Ø"/>
            </a:pPr>
            <a:r>
              <a:rPr lang="hu-HU" err="1">
                <a:latin typeface="Times New Roman"/>
                <a:cs typeface="Times New Roman"/>
              </a:rPr>
              <a:t>Each</a:t>
            </a:r>
            <a:r>
              <a:rPr lang="hu-HU">
                <a:latin typeface="Times New Roman"/>
                <a:cs typeface="Times New Roman"/>
              </a:rPr>
              <a:t> had 200 </a:t>
            </a:r>
            <a:r>
              <a:rPr lang="hu-HU" err="1">
                <a:latin typeface="Times New Roman"/>
                <a:cs typeface="Times New Roman"/>
              </a:rPr>
              <a:t>trees</a:t>
            </a:r>
            <a:endParaRPr lang="hu-HU">
              <a:latin typeface="Times New Roman"/>
              <a:cs typeface="Times New Roman"/>
            </a:endParaRPr>
          </a:p>
          <a:p>
            <a:pPr marL="1257300" lvl="2" indent="-342900">
              <a:buFont typeface="Wingdings" panose="020B0604020202020204" pitchFamily="34" charset="0"/>
              <a:buChar char="Ø"/>
            </a:pPr>
            <a:r>
              <a:rPr lang="hu-HU" err="1">
                <a:latin typeface="Times New Roman"/>
                <a:cs typeface="Times New Roman"/>
              </a:rPr>
              <a:t>With</a:t>
            </a:r>
            <a:r>
              <a:rPr lang="hu-HU">
                <a:latin typeface="Times New Roman"/>
                <a:cs typeface="Times New Roman"/>
              </a:rPr>
              <a:t> a </a:t>
            </a:r>
            <a:r>
              <a:rPr lang="hu-HU" err="1">
                <a:latin typeface="Times New Roman"/>
                <a:cs typeface="Times New Roman"/>
              </a:rPr>
              <a:t>max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depth</a:t>
            </a:r>
            <a:r>
              <a:rPr lang="hu-HU">
                <a:latin typeface="Times New Roman"/>
                <a:cs typeface="Times New Roman"/>
              </a:rPr>
              <a:t> of 10,20,30</a:t>
            </a:r>
          </a:p>
          <a:p>
            <a:pPr marL="1257300" lvl="2" indent="-34290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And min </a:t>
            </a:r>
            <a:r>
              <a:rPr lang="hu-HU" err="1">
                <a:latin typeface="Times New Roman"/>
                <a:cs typeface="Times New Roman"/>
              </a:rPr>
              <a:t>leaf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 of 1,5,10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validation</a:t>
            </a:r>
            <a:endParaRPr lang="hu-HU">
              <a:latin typeface="Times New Roman"/>
              <a:cs typeface="Times New Roman"/>
            </a:endParaRPr>
          </a:p>
          <a:p>
            <a:pPr marL="1257300" lvl="2" indent="-342900">
              <a:buFont typeface="Wingdings,Sans-Serif"/>
              <a:buChar char="Ø"/>
            </a:pPr>
            <a:r>
              <a:rPr lang="hu-HU">
                <a:latin typeface="Times New Roman"/>
                <a:cs typeface="Times New Roman"/>
              </a:rPr>
              <a:t>80 741 ~ 20 186 </a:t>
            </a:r>
            <a:r>
              <a:rPr lang="hu-HU" err="1">
                <a:latin typeface="Times New Roman"/>
                <a:cs typeface="Times New Roman"/>
              </a:rPr>
              <a:t>observations</a:t>
            </a:r>
            <a:endParaRPr lang="hu-HU"/>
          </a:p>
          <a:p>
            <a:pPr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Each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tree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uses</a:t>
            </a:r>
            <a:r>
              <a:rPr lang="hu-HU">
                <a:latin typeface="Times New Roman"/>
                <a:cs typeface="Times New Roman"/>
              </a:rPr>
              <a:t> </a:t>
            </a:r>
          </a:p>
          <a:p>
            <a:pPr marL="1257300" lvl="2" indent="-342900">
              <a:buFont typeface="Wingdings" panose="020B0604020202020204" pitchFamily="34" charset="0"/>
              <a:buChar char="Ø"/>
            </a:pPr>
            <a:r>
              <a:rPr lang="hu-HU" err="1">
                <a:latin typeface="Times New Roman"/>
                <a:cs typeface="Times New Roman"/>
              </a:rPr>
              <a:t>Balanced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sampling</a:t>
            </a:r>
            <a:r>
              <a:rPr lang="hu-HU">
                <a:latin typeface="Times New Roman"/>
                <a:cs typeface="Times New Roman"/>
              </a:rPr>
              <a:t> (~98,5% non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, 1,5%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)</a:t>
            </a:r>
            <a:endParaRPr lang="hu-HU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Sample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train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set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 (80 741)</a:t>
            </a:r>
          </a:p>
          <a:p>
            <a:pPr marL="1200150" lvl="2" indent="-28575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 6 random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each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split</a:t>
            </a:r>
            <a:endParaRPr lang="hu-HU">
              <a:latin typeface="Times New Roman"/>
              <a:cs typeface="Times New Roman"/>
            </a:endParaRPr>
          </a:p>
          <a:p>
            <a:pPr marL="1200150" lvl="2" indent="-285750">
              <a:buFont typeface="Wingdings" panose="020B0604020202020204" pitchFamily="34" charset="0"/>
              <a:buChar char="Ø"/>
            </a:pPr>
            <a:endParaRPr lang="hu-HU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We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calculated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average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recall</a:t>
            </a:r>
            <a:r>
              <a:rPr lang="hu-HU">
                <a:latin typeface="Times New Roman"/>
                <a:cs typeface="Times New Roman"/>
              </a:rPr>
              <a:t> </a:t>
            </a:r>
            <a:r>
              <a:rPr lang="hu-HU" err="1">
                <a:latin typeface="Times New Roman"/>
                <a:cs typeface="Times New Roman"/>
              </a:rPr>
              <a:t>on</a:t>
            </a:r>
            <a:r>
              <a:rPr lang="hu-HU">
                <a:latin typeface="Times New Roman"/>
                <a:cs typeface="Times New Roman"/>
              </a:rPr>
              <a:t> test </a:t>
            </a:r>
            <a:r>
              <a:rPr lang="hu-HU" err="1">
                <a:latin typeface="Times New Roman"/>
                <a:cs typeface="Times New Roman"/>
              </a:rPr>
              <a:t>sets</a:t>
            </a:r>
            <a:endParaRPr lang="hu-HU">
              <a:latin typeface="Times New Roman"/>
              <a:cs typeface="Times New Roman"/>
            </a:endParaRPr>
          </a:p>
          <a:p>
            <a:pPr lvl="2" indent="-34290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The </a:t>
            </a:r>
            <a:r>
              <a:rPr lang="hu-HU" err="1">
                <a:latin typeface="Times New Roman"/>
                <a:cs typeface="Times New Roman"/>
              </a:rPr>
              <a:t>best</a:t>
            </a:r>
            <a:r>
              <a:rPr lang="hu-HU">
                <a:latin typeface="Times New Roman"/>
                <a:cs typeface="Times New Roman"/>
              </a:rPr>
              <a:t> random </a:t>
            </a:r>
            <a:r>
              <a:rPr lang="hu-HU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had:</a:t>
            </a:r>
          </a:p>
          <a:p>
            <a:pPr lvl="2" indent="-34290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Max </a:t>
            </a:r>
            <a:r>
              <a:rPr lang="hu-HU" err="1">
                <a:latin typeface="Times New Roman"/>
                <a:cs typeface="Times New Roman"/>
              </a:rPr>
              <a:t>depth</a:t>
            </a:r>
            <a:r>
              <a:rPr lang="hu-HU">
                <a:latin typeface="Times New Roman"/>
                <a:cs typeface="Times New Roman"/>
              </a:rPr>
              <a:t>: 10</a:t>
            </a:r>
          </a:p>
          <a:p>
            <a:pPr lvl="2" indent="-342900">
              <a:buFont typeface="Wingdings" panose="020B0604020202020204" pitchFamily="34" charset="0"/>
              <a:buChar char="Ø"/>
            </a:pPr>
            <a:r>
              <a:rPr lang="hu-HU">
                <a:latin typeface="Times New Roman"/>
                <a:cs typeface="Times New Roman"/>
              </a:rPr>
              <a:t>Min </a:t>
            </a:r>
            <a:r>
              <a:rPr lang="hu-HU" err="1">
                <a:latin typeface="Times New Roman"/>
                <a:cs typeface="Times New Roman"/>
              </a:rPr>
              <a:t>leaf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: 10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Szabadkéz 5">
                <a:extLst>
                  <a:ext uri="{FF2B5EF4-FFF2-40B4-BE49-F238E27FC236}">
                    <a16:creationId xmlns:a16="http://schemas.microsoft.com/office/drawing/2014/main" id="{78C258FD-DA71-5B6C-2A67-6B4D1DFDF760}"/>
                  </a:ext>
                </a:extLst>
              </p14:cNvPr>
              <p14:cNvContentPartPr/>
              <p14:nvPr/>
            </p14:nvContentPartPr>
            <p14:xfrm>
              <a:off x="230605" y="753834"/>
              <a:ext cx="2946633" cy="98972"/>
            </p14:xfrm>
          </p:contentPart>
        </mc:Choice>
        <mc:Fallback xmlns="">
          <p:pic>
            <p:nvPicPr>
              <p:cNvPr id="6" name="Szabadkéz 5">
                <a:extLst>
                  <a:ext uri="{FF2B5EF4-FFF2-40B4-BE49-F238E27FC236}">
                    <a16:creationId xmlns:a16="http://schemas.microsoft.com/office/drawing/2014/main" id="{78C258FD-DA71-5B6C-2A67-6B4D1DFDF7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2607" y="735904"/>
                <a:ext cx="2982269" cy="134473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églalap 12">
            <a:extLst>
              <a:ext uri="{FF2B5EF4-FFF2-40B4-BE49-F238E27FC236}">
                <a16:creationId xmlns:a16="http://schemas.microsoft.com/office/drawing/2014/main" id="{66E48A29-8192-538C-E63F-B89C70CFE077}"/>
              </a:ext>
            </a:extLst>
          </p:cNvPr>
          <p:cNvSpPr/>
          <p:nvPr/>
        </p:nvSpPr>
        <p:spPr>
          <a:xfrm>
            <a:off x="5555424" y="3226661"/>
            <a:ext cx="626946" cy="352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6045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E2AA3-5E4D-A710-761B-CF2E5953F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EDAAFC30-8036-3BCC-7DCC-714D7D6D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D2CF92-1357-4DAD-A1E1-8B23E74D2210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Bas</a:t>
            </a:r>
            <a:r>
              <a:rPr lang="hu-HU" sz="2800" dirty="0"/>
              <a:t>e</a:t>
            </a:r>
            <a:r>
              <a:rPr lang="en-US" sz="2800" dirty="0"/>
              <a:t>line Models</a:t>
            </a:r>
            <a:endParaRPr lang="en-US" dirty="0"/>
          </a:p>
          <a:p>
            <a:pPr algn="ctr"/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B38C9B-444B-4674-3F3C-3665466ABCE1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6DBF44-56DD-C66D-A11D-D9F25FC5195C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C6780A-4C4B-18DF-0EBF-0C73D60AD60D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0772E188-D981-C587-5EA3-4A3A4B3A6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7434" y="3427231"/>
            <a:ext cx="5995191" cy="2766070"/>
          </a:xfrm>
          <a:solidFill>
            <a:srgbClr val="FF0033"/>
          </a:solidFill>
          <a:ln w="28575">
            <a:solidFill>
              <a:srgbClr val="050E17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hu-HU" b="1" err="1">
                <a:latin typeface="Times New Roman"/>
                <a:cs typeface="Times New Roman"/>
              </a:rPr>
              <a:t>Baseline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models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all</a:t>
            </a:r>
            <a:r>
              <a:rPr lang="hu-HU">
                <a:latin typeface="Times New Roman"/>
                <a:cs typeface="Times New Roman"/>
              </a:rPr>
              <a:t> </a:t>
            </a:r>
            <a:r>
              <a:rPr lang="hu-HU" err="1">
                <a:latin typeface="Times New Roman"/>
                <a:cs typeface="Times New Roman"/>
              </a:rPr>
              <a:t>injuries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Our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data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was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imbalanced</a:t>
            </a:r>
            <a:r>
              <a:rPr lang="hu-HU">
                <a:latin typeface="Times New Roman"/>
                <a:cs typeface="Times New Roman"/>
              </a:rPr>
              <a:t> (~1,5%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)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This</a:t>
            </a:r>
            <a:r>
              <a:rPr lang="hu-HU">
                <a:latin typeface="Times New Roman"/>
                <a:cs typeface="Times New Roman"/>
              </a:rPr>
              <a:t>  </a:t>
            </a:r>
            <a:r>
              <a:rPr lang="hu-HU" err="1">
                <a:latin typeface="Times New Roman"/>
                <a:cs typeface="Times New Roman"/>
              </a:rPr>
              <a:t>model</a:t>
            </a:r>
            <a:r>
              <a:rPr lang="hu-HU">
                <a:latin typeface="Times New Roman"/>
                <a:cs typeface="Times New Roman"/>
              </a:rPr>
              <a:t> had ~98,5% </a:t>
            </a:r>
            <a:r>
              <a:rPr lang="hu-HU" err="1">
                <a:latin typeface="Times New Roman"/>
                <a:cs typeface="Times New Roman"/>
              </a:rPr>
              <a:t>accuracy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 err="1">
                <a:latin typeface="Times New Roman"/>
                <a:cs typeface="Times New Roman"/>
              </a:rPr>
              <a:t>Guess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randomly</a:t>
            </a:r>
            <a:r>
              <a:rPr lang="hu-HU">
                <a:latin typeface="Times New Roman"/>
                <a:cs typeface="Times New Roman"/>
              </a:rPr>
              <a:t> 1,5% </a:t>
            </a:r>
            <a:r>
              <a:rPr lang="hu-HU" err="1">
                <a:latin typeface="Times New Roman"/>
                <a:cs typeface="Times New Roman"/>
              </a:rPr>
              <a:t>to</a:t>
            </a:r>
            <a:r>
              <a:rPr lang="hu-HU">
                <a:latin typeface="Times New Roman"/>
                <a:cs typeface="Times New Roman"/>
              </a:rPr>
              <a:t> be 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r>
              <a:rPr lang="hu-HU">
                <a:latin typeface="Times New Roman"/>
                <a:cs typeface="Times New Roman"/>
              </a:rPr>
              <a:t>, 98,5% non-</a:t>
            </a:r>
            <a:r>
              <a:rPr lang="hu-HU" err="1">
                <a:latin typeface="Times New Roman"/>
                <a:cs typeface="Times New Roman"/>
              </a:rPr>
              <a:t>fatal</a:t>
            </a:r>
            <a:endParaRPr lang="hu-HU">
              <a:latin typeface="Times New Roman"/>
              <a:cs typeface="Times New Roman"/>
            </a:endParaRP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Almost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exact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same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results</a:t>
            </a:r>
            <a:endParaRPr lang="hu-HU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8560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F7D6CB-0597-B932-F59C-665BD2DA9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B87668F7-AB9C-024D-8D8C-D68F8C6D3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B5A7B3-E54F-2C2E-0205-B87FA9474162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Bas</a:t>
            </a:r>
            <a:r>
              <a:rPr lang="hu-HU" sz="2800" dirty="0"/>
              <a:t>e</a:t>
            </a:r>
            <a:r>
              <a:rPr lang="en-US" sz="2800" dirty="0"/>
              <a:t>line Models</a:t>
            </a:r>
            <a:endParaRPr lang="en-US" dirty="0"/>
          </a:p>
          <a:p>
            <a:pPr algn="ctr"/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5BCF19-3781-0226-3F5D-5A151D351B8A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C4F9B2-B600-C476-1A02-B234FFFA7F92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9FB1-2CF4-2B74-ABDC-D1F269E39072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F210763B-22E0-C360-CAFB-778EEA5F5B61}"/>
              </a:ext>
            </a:extLst>
          </p:cNvPr>
          <p:cNvSpPr txBox="1">
            <a:spLocks/>
          </p:cNvSpPr>
          <p:nvPr/>
        </p:nvSpPr>
        <p:spPr>
          <a:xfrm>
            <a:off x="3271527" y="3432220"/>
            <a:ext cx="5648929" cy="2941752"/>
          </a:xfrm>
          <a:prstGeom prst="rect">
            <a:avLst/>
          </a:prstGeom>
          <a:solidFill>
            <a:srgbClr val="FFD600"/>
          </a:solidFill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Lasso </a:t>
            </a:r>
            <a:r>
              <a:rPr lang="hu-HU" b="1" err="1">
                <a:latin typeface="Times New Roman"/>
                <a:cs typeface="Times New Roman"/>
              </a:rPr>
              <a:t>logistic</a:t>
            </a:r>
            <a:r>
              <a:rPr lang="hu-HU" b="1">
                <a:latin typeface="Times New Roman"/>
                <a:cs typeface="Times New Roman"/>
              </a:rPr>
              <a:t> </a:t>
            </a:r>
            <a:r>
              <a:rPr lang="hu-HU" b="1" err="1">
                <a:latin typeface="Times New Roman"/>
                <a:cs typeface="Times New Roman"/>
              </a:rPr>
              <a:t>regression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>
                <a:latin typeface="Times New Roman"/>
                <a:cs typeface="Times New Roman"/>
              </a:rPr>
              <a:t>λ = 0.1 </a:t>
            </a:r>
            <a:r>
              <a:rPr lang="hu-HU" err="1">
                <a:latin typeface="Times New Roman"/>
                <a:cs typeface="Times New Roman"/>
              </a:rPr>
              <a:t>parameter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>
                <a:latin typeface="Times New Roman"/>
                <a:cs typeface="Times New Roman"/>
              </a:rPr>
              <a:t>34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>
                <a:latin typeface="Times New Roman"/>
                <a:cs typeface="Times New Roman"/>
              </a:rPr>
              <a:t>86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after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splitting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the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categorical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variables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into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dummies</a:t>
            </a:r>
            <a:endParaRPr lang="hu-HU">
              <a:latin typeface="Times New Roman"/>
              <a:cs typeface="Times New Roman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validation</a:t>
            </a:r>
            <a:endParaRPr lang="hu-HU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647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A39B63-0E46-4F45-A8A9-FADD1866E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squares on a black background&#10;&#10;AI-generated content may be incorrect.">
            <a:extLst>
              <a:ext uri="{FF2B5EF4-FFF2-40B4-BE49-F238E27FC236}">
                <a16:creationId xmlns:a16="http://schemas.microsoft.com/office/drawing/2014/main" id="{CC7245AF-C186-8A8E-7FE3-8756C40EE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2196"/>
            <a:ext cx="12192000" cy="542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A995AF-7769-C367-8E5D-0A3A9DF2691F}"/>
              </a:ext>
            </a:extLst>
          </p:cNvPr>
          <p:cNvSpPr txBox="1"/>
          <p:nvPr/>
        </p:nvSpPr>
        <p:spPr>
          <a:xfrm>
            <a:off x="994371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Bas</a:t>
            </a:r>
            <a:r>
              <a:rPr lang="hu-HU" sz="2800" dirty="0"/>
              <a:t>e</a:t>
            </a:r>
            <a:r>
              <a:rPr lang="en-US" sz="2800" dirty="0"/>
              <a:t>line Models</a:t>
            </a:r>
            <a:endParaRPr lang="en-US" dirty="0"/>
          </a:p>
          <a:p>
            <a:pPr algn="ctr"/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15056-D7CC-1137-7DC8-279A03691785}"/>
              </a:ext>
            </a:extLst>
          </p:cNvPr>
          <p:cNvSpPr txBox="1"/>
          <p:nvPr/>
        </p:nvSpPr>
        <p:spPr>
          <a:xfrm>
            <a:off x="4871804" y="950467"/>
            <a:ext cx="244379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Lasso Logistic Regression</a:t>
            </a:r>
            <a:endParaRPr lang="en-US"/>
          </a:p>
          <a:p>
            <a:pPr algn="ctr"/>
            <a:endParaRPr lang="en-US" sz="2800"/>
          </a:p>
          <a:p>
            <a:pPr algn="ctr"/>
            <a:endParaRPr 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59D6C2-7249-DD37-E95F-255B24251246}"/>
              </a:ext>
            </a:extLst>
          </p:cNvPr>
          <p:cNvSpPr txBox="1"/>
          <p:nvPr/>
        </p:nvSpPr>
        <p:spPr>
          <a:xfrm>
            <a:off x="8742495" y="950468"/>
            <a:ext cx="2443792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Random Forest</a:t>
            </a:r>
            <a:endParaRPr lang="en-US"/>
          </a:p>
          <a:p>
            <a:pPr algn="ctr"/>
            <a:endParaRPr lang="en-US" sz="2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CFFBB1-9DDB-CB9E-CD99-DF64A48FBFBB}"/>
              </a:ext>
            </a:extLst>
          </p:cNvPr>
          <p:cNvSpPr txBox="1"/>
          <p:nvPr/>
        </p:nvSpPr>
        <p:spPr>
          <a:xfrm>
            <a:off x="337074" y="168537"/>
            <a:ext cx="369097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868BA3E9-93D1-ABF1-9AAC-82492A641801}"/>
              </a:ext>
            </a:extLst>
          </p:cNvPr>
          <p:cNvSpPr txBox="1">
            <a:spLocks/>
          </p:cNvSpPr>
          <p:nvPr/>
        </p:nvSpPr>
        <p:spPr>
          <a:xfrm>
            <a:off x="198774" y="2920171"/>
            <a:ext cx="5900485" cy="3413972"/>
          </a:xfrm>
          <a:prstGeom prst="rect">
            <a:avLst/>
          </a:prstGeom>
          <a:solidFill>
            <a:srgbClr val="00C853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b="1">
                <a:latin typeface="Times New Roman"/>
                <a:cs typeface="Times New Roman"/>
              </a:rPr>
              <a:t>Random </a:t>
            </a:r>
            <a:r>
              <a:rPr lang="hu-HU" b="1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</a:p>
          <a:p>
            <a:pPr indent="-457200"/>
            <a:r>
              <a:rPr lang="hu-HU">
                <a:latin typeface="Times New Roman"/>
                <a:cs typeface="Times New Roman"/>
              </a:rPr>
              <a:t>9 random </a:t>
            </a:r>
            <a:r>
              <a:rPr lang="hu-HU" err="1">
                <a:latin typeface="Times New Roman"/>
                <a:cs typeface="Times New Roman"/>
              </a:rPr>
              <a:t>forest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models</a:t>
            </a:r>
            <a:r>
              <a:rPr lang="hu-HU" sz="2400">
                <a:latin typeface="Times New Roman"/>
                <a:cs typeface="Times New Roman"/>
              </a:rPr>
              <a:t> </a:t>
            </a:r>
            <a:endParaRPr lang="en-US" sz="2400">
              <a:latin typeface="Times New Roman"/>
              <a:cs typeface="Times New Roman"/>
            </a:endParaRPr>
          </a:p>
          <a:p>
            <a:pPr marL="800100"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Each</a:t>
            </a:r>
            <a:r>
              <a:rPr lang="hu-HU">
                <a:latin typeface="Times New Roman"/>
                <a:cs typeface="Times New Roman"/>
              </a:rPr>
              <a:t> had 200 </a:t>
            </a:r>
            <a:r>
              <a:rPr lang="hu-HU" err="1">
                <a:latin typeface="Times New Roman"/>
                <a:cs typeface="Times New Roman"/>
              </a:rPr>
              <a:t>trees</a:t>
            </a:r>
            <a:endParaRPr lang="hu-HU">
              <a:latin typeface="Times New Roman"/>
              <a:cs typeface="Times New Roman"/>
            </a:endParaRPr>
          </a:p>
          <a:p>
            <a:pPr marL="800100" lvl="1">
              <a:buFont typeface="Courier New" panose="020B0604020202020204" pitchFamily="34" charset="0"/>
              <a:buChar char="o"/>
            </a:pPr>
            <a:r>
              <a:rPr lang="hu-HU" err="1">
                <a:latin typeface="Times New Roman"/>
                <a:cs typeface="Times New Roman"/>
              </a:rPr>
              <a:t>With</a:t>
            </a:r>
            <a:r>
              <a:rPr lang="hu-HU">
                <a:latin typeface="Times New Roman"/>
                <a:cs typeface="Times New Roman"/>
              </a:rPr>
              <a:t> a </a:t>
            </a:r>
            <a:r>
              <a:rPr lang="hu-HU" err="1">
                <a:latin typeface="Times New Roman"/>
                <a:cs typeface="Times New Roman"/>
              </a:rPr>
              <a:t>max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depth</a:t>
            </a:r>
            <a:r>
              <a:rPr lang="hu-HU">
                <a:latin typeface="Times New Roman"/>
                <a:cs typeface="Times New Roman"/>
              </a:rPr>
              <a:t> of 10,20,30</a:t>
            </a:r>
          </a:p>
          <a:p>
            <a:pPr marL="800100" lvl="1">
              <a:buFont typeface="Courier New" panose="020B0604020202020204" pitchFamily="34" charset="0"/>
              <a:buChar char="o"/>
            </a:pPr>
            <a:r>
              <a:rPr lang="hu-HU">
                <a:latin typeface="Times New Roman"/>
                <a:cs typeface="Times New Roman"/>
              </a:rPr>
              <a:t>And min </a:t>
            </a:r>
            <a:r>
              <a:rPr lang="hu-HU" err="1">
                <a:latin typeface="Times New Roman"/>
                <a:cs typeface="Times New Roman"/>
              </a:rPr>
              <a:t>leaf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size</a:t>
            </a:r>
            <a:r>
              <a:rPr lang="hu-HU">
                <a:latin typeface="Times New Roman"/>
                <a:cs typeface="Times New Roman"/>
              </a:rPr>
              <a:t> of 1,5,10</a:t>
            </a:r>
          </a:p>
          <a:p>
            <a:pPr indent="-457200"/>
            <a:r>
              <a:rPr lang="hu-HU">
                <a:latin typeface="Times New Roman"/>
                <a:cs typeface="Times New Roman"/>
              </a:rPr>
              <a:t>5-fold </a:t>
            </a:r>
            <a:r>
              <a:rPr lang="hu-HU" err="1">
                <a:latin typeface="Times New Roman"/>
                <a:cs typeface="Times New Roman"/>
              </a:rPr>
              <a:t>cross</a:t>
            </a:r>
            <a:r>
              <a:rPr lang="hu-HU">
                <a:latin typeface="Times New Roman"/>
                <a:cs typeface="Times New Roman"/>
              </a:rPr>
              <a:t> </a:t>
            </a:r>
            <a:r>
              <a:rPr lang="hu-HU" err="1">
                <a:latin typeface="Times New Roman"/>
                <a:cs typeface="Times New Roman"/>
              </a:rPr>
              <a:t>validation</a:t>
            </a:r>
            <a:endParaRPr lang="hu-HU">
              <a:latin typeface="Times New Roman"/>
              <a:cs typeface="Times New Roman"/>
            </a:endParaRPr>
          </a:p>
          <a:p>
            <a:pPr marL="800100" lvl="1">
              <a:buFont typeface="Courier New"/>
              <a:buChar char="o"/>
            </a:pPr>
            <a:r>
              <a:rPr lang="hu-HU">
                <a:latin typeface="Times New Roman"/>
                <a:cs typeface="Times New Roman"/>
              </a:rPr>
              <a:t>80 741 ~ 20 186 </a:t>
            </a:r>
            <a:r>
              <a:rPr lang="hu-HU" err="1">
                <a:latin typeface="Times New Roman"/>
                <a:cs typeface="Times New Roman"/>
              </a:rPr>
              <a:t>observations</a:t>
            </a:r>
            <a:endParaRPr lang="hu-H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BAEF54-A46B-1846-5856-F14A43E67571}"/>
              </a:ext>
            </a:extLst>
          </p:cNvPr>
          <p:cNvSpPr txBox="1"/>
          <p:nvPr/>
        </p:nvSpPr>
        <p:spPr>
          <a:xfrm>
            <a:off x="6093584" y="2912181"/>
            <a:ext cx="5905835" cy="3421962"/>
          </a:xfrm>
          <a:prstGeom prst="rect">
            <a:avLst/>
          </a:prstGeom>
          <a:solidFill>
            <a:srgbClr val="00C853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hu-HU" sz="2400" dirty="0" err="1">
                <a:latin typeface="Times New Roman"/>
                <a:cs typeface="Times New Roman"/>
              </a:rPr>
              <a:t>Each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tree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uses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endParaRPr lang="en-US" sz="2400" dirty="0">
              <a:latin typeface="Times New Roman"/>
              <a:cs typeface="Times New Roman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hu-HU" sz="2000" dirty="0" err="1">
                <a:latin typeface="Times New Roman"/>
                <a:cs typeface="Times New Roman"/>
              </a:rPr>
              <a:t>Balanced</a:t>
            </a:r>
            <a:r>
              <a:rPr lang="hu-HU" sz="2000" dirty="0">
                <a:latin typeface="Times New Roman"/>
                <a:cs typeface="Times New Roman"/>
              </a:rPr>
              <a:t> </a:t>
            </a:r>
            <a:r>
              <a:rPr lang="hu-HU" sz="2000" dirty="0" err="1">
                <a:latin typeface="Times New Roman"/>
                <a:cs typeface="Times New Roman"/>
              </a:rPr>
              <a:t>sampling</a:t>
            </a:r>
            <a:r>
              <a:rPr lang="hu-HU" sz="2000" dirty="0">
                <a:latin typeface="Times New Roman"/>
                <a:cs typeface="Times New Roman"/>
              </a:rPr>
              <a:t> (~98,5% non </a:t>
            </a:r>
            <a:r>
              <a:rPr lang="hu-HU" sz="2000" dirty="0" err="1">
                <a:latin typeface="Times New Roman"/>
                <a:cs typeface="Times New Roman"/>
              </a:rPr>
              <a:t>fatal</a:t>
            </a:r>
            <a:r>
              <a:rPr lang="hu-HU" sz="2000" dirty="0">
                <a:latin typeface="Times New Roman"/>
                <a:cs typeface="Times New Roman"/>
              </a:rPr>
              <a:t>, 1,5% </a:t>
            </a:r>
            <a:r>
              <a:rPr lang="hu-HU" sz="2000" dirty="0" err="1">
                <a:latin typeface="Times New Roman"/>
                <a:cs typeface="Times New Roman"/>
              </a:rPr>
              <a:t>fatal</a:t>
            </a:r>
            <a:r>
              <a:rPr lang="hu-HU" sz="2000" dirty="0">
                <a:latin typeface="Times New Roman"/>
                <a:cs typeface="Times New Roman"/>
              </a:rPr>
              <a:t>)</a:t>
            </a: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hu-HU" sz="2000" dirty="0">
                <a:latin typeface="Times New Roman"/>
                <a:cs typeface="Times New Roman"/>
              </a:rPr>
              <a:t>6 random </a:t>
            </a:r>
            <a:r>
              <a:rPr lang="hu-HU" sz="2000" dirty="0" err="1">
                <a:latin typeface="Times New Roman"/>
                <a:cs typeface="Times New Roman"/>
              </a:rPr>
              <a:t>variables</a:t>
            </a:r>
            <a:r>
              <a:rPr lang="hu-HU" sz="2000" dirty="0">
                <a:latin typeface="Times New Roman"/>
                <a:cs typeface="Times New Roman"/>
              </a:rPr>
              <a:t> </a:t>
            </a:r>
            <a:r>
              <a:rPr lang="hu-HU" sz="2000" dirty="0" err="1">
                <a:latin typeface="Times New Roman"/>
                <a:cs typeface="Times New Roman"/>
              </a:rPr>
              <a:t>at</a:t>
            </a:r>
            <a:r>
              <a:rPr lang="hu-HU" sz="2000" dirty="0">
                <a:latin typeface="Times New Roman"/>
                <a:cs typeface="Times New Roman"/>
              </a:rPr>
              <a:t> </a:t>
            </a:r>
            <a:r>
              <a:rPr lang="hu-HU" sz="2000" dirty="0" err="1">
                <a:latin typeface="Times New Roman"/>
                <a:cs typeface="Times New Roman"/>
              </a:rPr>
              <a:t>each</a:t>
            </a:r>
            <a:r>
              <a:rPr lang="hu-HU" sz="2000" dirty="0">
                <a:latin typeface="Times New Roman"/>
                <a:cs typeface="Times New Roman"/>
              </a:rPr>
              <a:t> </a:t>
            </a:r>
            <a:r>
              <a:rPr lang="hu-HU" sz="2000" dirty="0" err="1">
                <a:latin typeface="Times New Roman"/>
                <a:cs typeface="Times New Roman"/>
              </a:rPr>
              <a:t>split</a:t>
            </a:r>
            <a:endParaRPr lang="hu-HU" sz="2000" dirty="0">
              <a:latin typeface="Times New Roman"/>
              <a:cs typeface="Times New Roman"/>
            </a:endParaRPr>
          </a:p>
          <a:p>
            <a:pPr marL="1200150" lvl="2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Ø"/>
            </a:pPr>
            <a:endParaRPr lang="hu-HU" sz="2000" dirty="0">
              <a:latin typeface="Times New Roman"/>
              <a:cs typeface="Times New Roman"/>
            </a:endParaRPr>
          </a:p>
          <a:p>
            <a:pPr marL="285750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hu-HU" sz="2400" dirty="0" err="1">
                <a:latin typeface="Times New Roman"/>
                <a:cs typeface="Times New Roman"/>
              </a:rPr>
              <a:t>We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calculated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the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average</a:t>
            </a:r>
            <a:r>
              <a:rPr lang="hu-HU" sz="2400" dirty="0">
                <a:latin typeface="Times New Roman"/>
                <a:cs typeface="Times New Roman"/>
              </a:rPr>
              <a:t> </a:t>
            </a:r>
            <a:r>
              <a:rPr lang="hu-HU" sz="2400" dirty="0" err="1">
                <a:latin typeface="Times New Roman"/>
                <a:cs typeface="Times New Roman"/>
              </a:rPr>
              <a:t>recall</a:t>
            </a:r>
            <a:r>
              <a:rPr lang="hu-HU" sz="2400" dirty="0">
                <a:latin typeface="Times New Roman"/>
                <a:cs typeface="Times New Roman"/>
              </a:rPr>
              <a:t> </a:t>
            </a:r>
            <a:r>
              <a:rPr lang="hu-HU" sz="2400" dirty="0" err="1">
                <a:latin typeface="Times New Roman"/>
                <a:cs typeface="Times New Roman"/>
              </a:rPr>
              <a:t>on</a:t>
            </a:r>
            <a:r>
              <a:rPr lang="hu-HU" sz="2400" dirty="0">
                <a:latin typeface="Times New Roman"/>
                <a:cs typeface="Times New Roman"/>
              </a:rPr>
              <a:t> test </a:t>
            </a:r>
            <a:r>
              <a:rPr lang="hu-HU" sz="2400" dirty="0" err="1">
                <a:latin typeface="Times New Roman"/>
                <a:cs typeface="Times New Roman"/>
              </a:rPr>
              <a:t>sets</a:t>
            </a:r>
            <a:endParaRPr lang="hu-HU" sz="2400" dirty="0">
              <a:latin typeface="Times New Roman"/>
              <a:cs typeface="Times New Roman"/>
            </a:endParaRPr>
          </a:p>
          <a:p>
            <a:pPr marL="742950" lvl="1" indent="-342900">
              <a:lnSpc>
                <a:spcPct val="9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hu-HU" sz="2000" dirty="0">
                <a:latin typeface="Times New Roman"/>
                <a:cs typeface="Times New Roman"/>
              </a:rPr>
              <a:t>The </a:t>
            </a:r>
            <a:r>
              <a:rPr lang="hu-HU" sz="2000" dirty="0" err="1">
                <a:latin typeface="Times New Roman"/>
                <a:cs typeface="Times New Roman"/>
              </a:rPr>
              <a:t>best</a:t>
            </a:r>
            <a:r>
              <a:rPr lang="hu-HU" sz="2000" dirty="0">
                <a:latin typeface="Times New Roman"/>
                <a:cs typeface="Times New Roman"/>
              </a:rPr>
              <a:t> random </a:t>
            </a:r>
            <a:r>
              <a:rPr lang="hu-HU" sz="2000" dirty="0" err="1">
                <a:latin typeface="Times New Roman"/>
                <a:cs typeface="Times New Roman"/>
              </a:rPr>
              <a:t>forest</a:t>
            </a:r>
            <a:r>
              <a:rPr lang="hu-HU" sz="2000" dirty="0">
                <a:latin typeface="Times New Roman"/>
                <a:cs typeface="Times New Roman"/>
              </a:rPr>
              <a:t> had:</a:t>
            </a:r>
            <a:endParaRPr lang="en-US" sz="2000" dirty="0">
              <a:latin typeface="Times New Roman"/>
              <a:cs typeface="Times New Roman"/>
            </a:endParaRPr>
          </a:p>
          <a:p>
            <a:pPr marL="742950" lvl="1" indent="-342900">
              <a:lnSpc>
                <a:spcPct val="9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hu-HU" sz="2000" dirty="0">
                <a:latin typeface="Times New Roman"/>
                <a:cs typeface="Times New Roman"/>
              </a:rPr>
              <a:t>Max </a:t>
            </a:r>
            <a:r>
              <a:rPr lang="hu-HU" sz="2000" dirty="0" err="1">
                <a:latin typeface="Times New Roman"/>
                <a:cs typeface="Times New Roman"/>
              </a:rPr>
              <a:t>depth</a:t>
            </a:r>
            <a:r>
              <a:rPr lang="hu-HU" sz="2000" dirty="0">
                <a:latin typeface="Times New Roman"/>
                <a:cs typeface="Times New Roman"/>
              </a:rPr>
              <a:t>: 10</a:t>
            </a:r>
            <a:endParaRPr lang="en-US" sz="2000" dirty="0">
              <a:latin typeface="Times New Roman"/>
              <a:cs typeface="Times New Roman"/>
            </a:endParaRPr>
          </a:p>
          <a:p>
            <a:pPr marL="742950" lvl="1" indent="-342900">
              <a:lnSpc>
                <a:spcPct val="9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hu-HU" sz="2000" dirty="0">
                <a:latin typeface="Times New Roman"/>
                <a:cs typeface="Times New Roman"/>
              </a:rPr>
              <a:t>Min </a:t>
            </a:r>
            <a:r>
              <a:rPr lang="hu-HU" sz="2000" dirty="0" err="1">
                <a:latin typeface="Times New Roman"/>
                <a:cs typeface="Times New Roman"/>
              </a:rPr>
              <a:t>leaf</a:t>
            </a:r>
            <a:r>
              <a:rPr lang="hu-HU" sz="2000" dirty="0">
                <a:latin typeface="Times New Roman"/>
                <a:cs typeface="Times New Roman"/>
              </a:rPr>
              <a:t> </a:t>
            </a:r>
            <a:r>
              <a:rPr lang="hu-HU" sz="2000" dirty="0" err="1">
                <a:latin typeface="Times New Roman"/>
                <a:cs typeface="Times New Roman"/>
              </a:rPr>
              <a:t>size</a:t>
            </a:r>
            <a:r>
              <a:rPr lang="hu-HU" sz="2000" dirty="0">
                <a:latin typeface="Times New Roman"/>
                <a:cs typeface="Times New Roman"/>
              </a:rPr>
              <a:t>: 10</a:t>
            </a:r>
            <a:endParaRPr lang="en-US" sz="2000" dirty="0">
              <a:latin typeface="Times New Roman"/>
              <a:cs typeface="Times New Roman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17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33DB0-0CA3-0215-B13B-5D4E7152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DD84D3B-56C4-3E1A-AFC7-FA99A4450B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943891"/>
              </p:ext>
            </p:extLst>
          </p:nvPr>
        </p:nvGraphicFramePr>
        <p:xfrm>
          <a:off x="2115207" y="1688750"/>
          <a:ext cx="7969112" cy="22557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92278">
                  <a:extLst>
                    <a:ext uri="{9D8B030D-6E8A-4147-A177-3AD203B41FA5}">
                      <a16:colId xmlns:a16="http://schemas.microsoft.com/office/drawing/2014/main" val="564375845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4092312010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3628050369"/>
                    </a:ext>
                  </a:extLst>
                </a:gridCol>
                <a:gridCol w="1992278">
                  <a:extLst>
                    <a:ext uri="{9D8B030D-6E8A-4147-A177-3AD203B41FA5}">
                      <a16:colId xmlns:a16="http://schemas.microsoft.com/office/drawing/2014/main" val="2476712829"/>
                    </a:ext>
                  </a:extLst>
                </a:gridCol>
              </a:tblGrid>
              <a:tr h="42698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 (Fatal)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ROC AUC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45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Baseline (Majority Rule)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98.5%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3105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76.2%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60.3%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278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Lasso Logistic Regression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73.5%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71.7%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916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796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B896-1AF8-5C00-F3CB-A996BE34D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86" y="2268"/>
            <a:ext cx="9158515" cy="115139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Influential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3392E-AE2D-C25B-AA35-903D48806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2906" y="943202"/>
            <a:ext cx="5134583" cy="5113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Consistent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accross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models</a:t>
            </a:r>
          </a:p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Outstanding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from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Random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forest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</a:p>
          <a:p>
            <a:pPr lvl="1"/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Urban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or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rural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area</a:t>
            </a:r>
            <a:endParaRPr lang="hu-HU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Speed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limit</a:t>
            </a:r>
          </a:p>
          <a:p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Outstanding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from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Logistic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regression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Age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of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casulty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Left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hand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drive </a:t>
            </a:r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vehichle</a:t>
            </a:r>
          </a:p>
          <a:p>
            <a:pPr lvl="1"/>
            <a:r>
              <a:rPr lang="hu-HU" err="1">
                <a:solidFill>
                  <a:schemeClr val="bg1"/>
                </a:solidFill>
                <a:latin typeface="Times New Roman"/>
                <a:cs typeface="Times New Roman"/>
              </a:rPr>
              <a:t>Speed</a:t>
            </a:r>
            <a:r>
              <a:rPr lang="hu-HU">
                <a:solidFill>
                  <a:schemeClr val="bg1"/>
                </a:solidFill>
                <a:latin typeface="Times New Roman"/>
                <a:cs typeface="Times New Roman"/>
              </a:rPr>
              <a:t> limit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8E6F94-E6BD-23A6-6FAE-EB76BC2D9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10" y="1054214"/>
            <a:ext cx="6112573" cy="510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4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00000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5948BCD315954681E2E9AAEEF8091B" ma:contentTypeVersion="13" ma:contentTypeDescription="Create a new document." ma:contentTypeScope="" ma:versionID="ba0f0ad5c5f85cdeeb065ae9232b6a53">
  <xsd:schema xmlns:xsd="http://www.w3.org/2001/XMLSchema" xmlns:xs="http://www.w3.org/2001/XMLSchema" xmlns:p="http://schemas.microsoft.com/office/2006/metadata/properties" xmlns:ns3="76df26cd-823b-4842-8721-d65ba81bd836" xmlns:ns4="ac9c5530-a9ae-48cd-85bf-23cce08f242c" targetNamespace="http://schemas.microsoft.com/office/2006/metadata/properties" ma:root="true" ma:fieldsID="861c7930680ffd85350058ad14fa1740" ns3:_="" ns4:_="">
    <xsd:import namespace="76df26cd-823b-4842-8721-d65ba81bd836"/>
    <xsd:import namespace="ac9c5530-a9ae-48cd-85bf-23cce08f242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df26cd-823b-4842-8721-d65ba81bd8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9c5530-a9ae-48cd-85bf-23cce08f242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6df26cd-823b-4842-8721-d65ba81bd836" xsi:nil="true"/>
  </documentManagement>
</p:properties>
</file>

<file path=customXml/itemProps1.xml><?xml version="1.0" encoding="utf-8"?>
<ds:datastoreItem xmlns:ds="http://schemas.openxmlformats.org/officeDocument/2006/customXml" ds:itemID="{6EBE6B69-6D52-426A-827F-F52B5F9390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B4A596-94C3-47F8-9AB9-5BE3FC47E797}">
  <ds:schemaRefs>
    <ds:schemaRef ds:uri="76df26cd-823b-4842-8721-d65ba81bd836"/>
    <ds:schemaRef ds:uri="ac9c5530-a9ae-48cd-85bf-23cce08f242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40AD13-E5B6-4A6F-BC44-EFA7FD182A16}">
  <ds:schemaRefs>
    <ds:schemaRef ds:uri="http://purl.org/dc/elements/1.1/"/>
    <ds:schemaRef ds:uri="ac9c5530-a9ae-48cd-85bf-23cce08f242c"/>
    <ds:schemaRef ds:uri="http://schemas.microsoft.com/office/2006/documentManagement/types"/>
    <ds:schemaRef ds:uri="http://purl.org/dc/terms/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76df26cd-823b-4842-8721-d65ba81bd83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639</Words>
  <Application>Microsoft Office PowerPoint</Application>
  <PresentationFormat>Szélesvásznú</PresentationFormat>
  <Paragraphs>161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Courier New</vt:lpstr>
      <vt:lpstr>Courier New,monospace</vt:lpstr>
      <vt:lpstr>Times New Roman</vt:lpstr>
      <vt:lpstr>Wingdings</vt:lpstr>
      <vt:lpstr>Wingdings,Sans-Serif</vt:lpstr>
      <vt:lpstr>Office-téma</vt:lpstr>
      <vt:lpstr>Classifying collision severity</vt:lpstr>
      <vt:lpstr>Question of Life or Death</vt:lpstr>
      <vt:lpstr>Data</vt:lpstr>
      <vt:lpstr>Methodology</vt:lpstr>
      <vt:lpstr>PowerPoint-bemutató</vt:lpstr>
      <vt:lpstr>PowerPoint-bemutató</vt:lpstr>
      <vt:lpstr>PowerPoint-bemutató</vt:lpstr>
      <vt:lpstr>Model performance</vt:lpstr>
      <vt:lpstr>Influential variables</vt:lpstr>
      <vt:lpstr>PowerPoint-bemutató</vt:lpstr>
      <vt:lpstr>Takeaways</vt:lpstr>
      <vt:lpstr>Limitations</vt:lpstr>
      <vt:lpstr>Thank you for you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Sztreborny Attila</dc:creator>
  <cp:lastModifiedBy>Birkmayer Róbert Bendegúz</cp:lastModifiedBy>
  <cp:revision>2</cp:revision>
  <dcterms:created xsi:type="dcterms:W3CDTF">2025-12-03T14:45:01Z</dcterms:created>
  <dcterms:modified xsi:type="dcterms:W3CDTF">2025-12-07T19:03:14Z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0x0101006B5948BCD315954681E2E9AAEEF8091B</vt:lpwstr>
  </property>
</Properties>
</file>